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5" r:id="rId1"/>
  </p:sldMasterIdLst>
  <p:notesMasterIdLst>
    <p:notesMasterId r:id="rId39"/>
  </p:notesMasterIdLst>
  <p:sldIdLst>
    <p:sldId id="256" r:id="rId2"/>
    <p:sldId id="275" r:id="rId3"/>
    <p:sldId id="276" r:id="rId4"/>
    <p:sldId id="277" r:id="rId5"/>
    <p:sldId id="278" r:id="rId6"/>
    <p:sldId id="274" r:id="rId7"/>
    <p:sldId id="279" r:id="rId8"/>
    <p:sldId id="280" r:id="rId9"/>
    <p:sldId id="285" r:id="rId10"/>
    <p:sldId id="257" r:id="rId11"/>
    <p:sldId id="258" r:id="rId12"/>
    <p:sldId id="259" r:id="rId13"/>
    <p:sldId id="260" r:id="rId14"/>
    <p:sldId id="261" r:id="rId15"/>
    <p:sldId id="264" r:id="rId16"/>
    <p:sldId id="262" r:id="rId17"/>
    <p:sldId id="263" r:id="rId18"/>
    <p:sldId id="265" r:id="rId19"/>
    <p:sldId id="266" r:id="rId20"/>
    <p:sldId id="289" r:id="rId21"/>
    <p:sldId id="267" r:id="rId22"/>
    <p:sldId id="286" r:id="rId23"/>
    <p:sldId id="268" r:id="rId24"/>
    <p:sldId id="269" r:id="rId25"/>
    <p:sldId id="270" r:id="rId26"/>
    <p:sldId id="271" r:id="rId27"/>
    <p:sldId id="272" r:id="rId28"/>
    <p:sldId id="290" r:id="rId29"/>
    <p:sldId id="291" r:id="rId30"/>
    <p:sldId id="273" r:id="rId31"/>
    <p:sldId id="281" r:id="rId32"/>
    <p:sldId id="288" r:id="rId33"/>
    <p:sldId id="292" r:id="rId34"/>
    <p:sldId id="282" r:id="rId35"/>
    <p:sldId id="283" r:id="rId36"/>
    <p:sldId id="284" r:id="rId37"/>
    <p:sldId id="287" r:id="rId3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3" d="100"/>
          <a:sy n="103" d="100"/>
        </p:scale>
        <p:origin x="-10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notesMaster" Target="notesMasters/notesMaster1.xml"/><Relationship Id="rId40" Type="http://schemas.openxmlformats.org/officeDocument/2006/relationships/printerSettings" Target="printerSettings/printerSettings1.bin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DF630B-2FEF-7C44-A161-E7446D897D56}" type="datetimeFigureOut">
              <a:rPr lang="en-US" smtClean="0"/>
              <a:t>7/09/13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E59661-F080-8F4F-8091-9E570F1D72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900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599A7-9CB7-AF46-B4B3-35A25856BF4D}" type="datetimeFigureOut">
              <a:rPr lang="en-US" smtClean="0"/>
              <a:t>7/09/13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D9C15-3120-DF40-AFD6-CED03FB04E86}" type="slidenum">
              <a:rPr lang="en-US" smtClean="0"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AU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599A7-9CB7-AF46-B4B3-35A25856BF4D}" type="datetimeFigureOut">
              <a:rPr lang="en-US" smtClean="0"/>
              <a:t>7/09/13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D9C15-3120-DF40-AFD6-CED03FB04E8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599A7-9CB7-AF46-B4B3-35A25856BF4D}" type="datetimeFigureOut">
              <a:rPr lang="en-US" smtClean="0"/>
              <a:t>7/09/13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D9C15-3120-DF40-AFD6-CED03FB04E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599A7-9CB7-AF46-B4B3-35A25856BF4D}" type="datetimeFigureOut">
              <a:rPr lang="en-US" smtClean="0"/>
              <a:t>7/09/13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D9C15-3120-DF40-AFD6-CED03FB04E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599A7-9CB7-AF46-B4B3-35A25856BF4D}" type="datetimeFigureOut">
              <a:rPr lang="en-US" smtClean="0"/>
              <a:t>7/09/13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D9C15-3120-DF40-AFD6-CED03FB04E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599A7-9CB7-AF46-B4B3-35A25856BF4D}" type="datetimeFigureOut">
              <a:rPr lang="en-US" smtClean="0"/>
              <a:t>7/09/13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D9C15-3120-DF40-AFD6-CED03FB04E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599A7-9CB7-AF46-B4B3-35A25856BF4D}" type="datetimeFigureOut">
              <a:rPr lang="en-US" smtClean="0"/>
              <a:t>7/09/13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D9C15-3120-DF40-AFD6-CED03FB04E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599A7-9CB7-AF46-B4B3-35A25856BF4D}" type="datetimeFigureOut">
              <a:rPr lang="en-US" smtClean="0"/>
              <a:t>7/09/13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D9C15-3120-DF40-AFD6-CED03FB04E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AU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599A7-9CB7-AF46-B4B3-35A25856BF4D}" type="datetimeFigureOut">
              <a:rPr lang="en-US" smtClean="0"/>
              <a:t>7/09/13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D9C15-3120-DF40-AFD6-CED03FB04E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599A7-9CB7-AF46-B4B3-35A25856BF4D}" type="datetimeFigureOut">
              <a:rPr lang="en-US" smtClean="0"/>
              <a:t>7/09/13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D9C15-3120-DF40-AFD6-CED03FB04E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599A7-9CB7-AF46-B4B3-35A25856BF4D}" type="datetimeFigureOut">
              <a:rPr lang="en-US" smtClean="0"/>
              <a:t>7/09/13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D9C15-3120-DF40-AFD6-CED03FB04E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8E2599A7-9CB7-AF46-B4B3-35A25856BF4D}" type="datetimeFigureOut">
              <a:rPr lang="en-US" smtClean="0"/>
              <a:t>7/09/13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BB7D9C15-3120-DF40-AFD6-CED03FB04E86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jpg"/><Relationship Id="rId3" Type="http://schemas.openxmlformats.org/officeDocument/2006/relationships/image" Target="../media/image16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Associate Professor Winston Liauw</a:t>
            </a:r>
          </a:p>
          <a:p>
            <a:r>
              <a:rPr lang="en-US" dirty="0" smtClean="0"/>
              <a:t>Cancer Care Centre St George </a:t>
            </a:r>
            <a:r>
              <a:rPr lang="en-US" dirty="0" smtClean="0"/>
              <a:t>Hospital</a:t>
            </a:r>
          </a:p>
          <a:p>
            <a:r>
              <a:rPr lang="en-US" dirty="0" smtClean="0"/>
              <a:t>@</a:t>
            </a:r>
            <a:r>
              <a:rPr lang="en-US" dirty="0" err="1" smtClean="0"/>
              <a:t>wsliauw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Treatment strategies to </a:t>
            </a:r>
            <a:r>
              <a:rPr lang="en-US" dirty="0" err="1"/>
              <a:t>maximise</a:t>
            </a:r>
            <a:r>
              <a:rPr lang="en-US" dirty="0"/>
              <a:t> patient benefit in</a:t>
            </a:r>
            <a:br>
              <a:rPr lang="en-US" dirty="0"/>
            </a:br>
            <a:r>
              <a:rPr lang="en-US" dirty="0" smtClean="0"/>
              <a:t>metastatic colorectal cancer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0717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Case 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52 male with past history stage 3 (T4aN1M0) colon cancer at age 49. Rx with adjuvant FOLFOX. Has residual grade 1 neuropathy.  Now presents with CEA 36. CT scan C/A/P shows liver metastases &amp; PET scan shows no other disease.</a:t>
            </a:r>
          </a:p>
          <a:p>
            <a:endParaRPr lang="en-US" dirty="0"/>
          </a:p>
          <a:p>
            <a:r>
              <a:rPr lang="en-US" dirty="0" smtClean="0"/>
              <a:t>What do you want to do?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961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It is decided to proceed directly to surgery at the preference of the patient and the surgeon. </a:t>
            </a:r>
          </a:p>
          <a:p>
            <a:r>
              <a:rPr lang="en-US" dirty="0" smtClean="0"/>
              <a:t>Intraoperative ultrasound discloses no new lesions but there is low volume peritoneal disease</a:t>
            </a:r>
          </a:p>
          <a:p>
            <a:endParaRPr lang="en-US" dirty="0"/>
          </a:p>
          <a:p>
            <a:r>
              <a:rPr lang="en-US" dirty="0" smtClean="0"/>
              <a:t>The surgeon calls you from operating theatre. What do you want to do?</a:t>
            </a:r>
          </a:p>
        </p:txBody>
      </p:sp>
      <p:pic>
        <p:nvPicPr>
          <p:cNvPr id="5" name="Content Placeholder 4" descr="PCI.jpg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5059" b="-45059"/>
          <a:stretch>
            <a:fillRect/>
          </a:stretch>
        </p:blipFill>
        <p:spPr>
          <a:xfrm>
            <a:off x="4604456" y="571500"/>
            <a:ext cx="4425244" cy="48768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Case discussion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233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CASE DISCUSSION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The patient now comes to your rooms post surgery. The pathology disclosed completely resected liver disease and the surgeon removed all of the peritoneal disease.</a:t>
            </a:r>
          </a:p>
          <a:p>
            <a:endParaRPr lang="en-US" dirty="0"/>
          </a:p>
          <a:p>
            <a:r>
              <a:rPr lang="en-US" dirty="0" smtClean="0"/>
              <a:t>What do you want to do?</a:t>
            </a:r>
          </a:p>
        </p:txBody>
      </p:sp>
    </p:spTree>
    <p:extLst>
      <p:ext uri="{BB962C8B-B14F-4D97-AF65-F5344CB8AC3E}">
        <p14:creationId xmlns:p14="http://schemas.microsoft.com/office/powerpoint/2010/main" val="2112240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Case 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1 year post liver resection CEA is normal but CT scan detects a 2 cm pulmonary nodule.</a:t>
            </a:r>
          </a:p>
          <a:p>
            <a:endParaRPr lang="en-US" dirty="0"/>
          </a:p>
          <a:p>
            <a:r>
              <a:rPr lang="en-US" dirty="0" smtClean="0"/>
              <a:t>What do you want to do?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305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 l="-34170" r="-34170"/>
          <a:stretch>
            <a:fillRect/>
          </a:stretch>
        </p:blipFill>
        <p:spPr/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987800" y="6356350"/>
            <a:ext cx="2895600" cy="365125"/>
          </a:xfrm>
        </p:spPr>
        <p:txBody>
          <a:bodyPr/>
          <a:lstStyle/>
          <a:p>
            <a:r>
              <a:rPr lang="pt-BR" dirty="0" smtClean="0"/>
              <a:t>EJSO 2013; 39:981-987.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5350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 l="-41372" r="-41372"/>
          <a:stretch>
            <a:fillRect/>
          </a:stretch>
        </p:blipFill>
        <p:spPr/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World J Surg 2012; 36(2): 386.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4233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Associate Professor Winston Liauw</a:t>
            </a:r>
          </a:p>
          <a:p>
            <a:r>
              <a:rPr lang="en-US" dirty="0" smtClean="0"/>
              <a:t>Cancer Care Centre St George Hospital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Treatment strategies to </a:t>
            </a:r>
            <a:r>
              <a:rPr lang="en-US" dirty="0" err="1"/>
              <a:t>maximise</a:t>
            </a:r>
            <a:r>
              <a:rPr lang="en-US" dirty="0"/>
              <a:t> patient benefit in</a:t>
            </a:r>
            <a:br>
              <a:rPr lang="en-US" dirty="0"/>
            </a:br>
            <a:r>
              <a:rPr lang="en-US" dirty="0" smtClean="0"/>
              <a:t>metastatic colorectal cancer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1906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THERE WAS A LIMITED AMOUNT OF TIME SO RATHER THAN UNDERTAKE AN EXHAUSTIVE DISCUSSION OF THE TRIALS I’VE DECIDED TO FOCUS ON STRATGEIC THINKING IN RELATION TO METASTATIC COLORECTAL CANCER MANAGEMENT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8347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ART OF war against metastatic Colorectal cancer</a:t>
            </a:r>
            <a:endParaRPr lang="en-US" dirty="0"/>
          </a:p>
        </p:txBody>
      </p:sp>
      <p:pic>
        <p:nvPicPr>
          <p:cNvPr id="7" name="Content Placeholder 6" descr="samurai.jp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296" r="-4629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234591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SUN TZU, </a:t>
            </a:r>
            <a:r>
              <a:rPr lang="en-US" i="1" dirty="0" smtClean="0"/>
              <a:t>The Art of War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“Strategy without tactics is the slowest route to victory. Tactics without strategy is the noise before defeat”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7008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“If ignorant both of your enemy and yourself, you are certain to be in peril”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SUN TZU, </a:t>
            </a:r>
            <a:r>
              <a:rPr lang="en-US" i="1" dirty="0"/>
              <a:t>The Art of </a:t>
            </a:r>
            <a:r>
              <a:rPr lang="en-US" i="1" dirty="0" smtClean="0"/>
              <a:t>War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8578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understand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The disease you are treating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Your own approach to treatment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The preferences and understanding of the patient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8027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Understand the disease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BIOLOGICAL CONSIDERATIONS</a:t>
            </a:r>
          </a:p>
          <a:p>
            <a:pPr lvl="1"/>
            <a:r>
              <a:rPr lang="en-US" dirty="0" smtClean="0"/>
              <a:t>STAGE &amp; PATTERN OF SPREAD</a:t>
            </a:r>
          </a:p>
          <a:p>
            <a:pPr lvl="1"/>
            <a:r>
              <a:rPr lang="en-US" dirty="0" smtClean="0"/>
              <a:t>TUMOUR IMMUNOLOGY</a:t>
            </a:r>
          </a:p>
          <a:p>
            <a:pPr lvl="1"/>
            <a:r>
              <a:rPr lang="en-US" dirty="0" smtClean="0"/>
              <a:t>GENOTYPE &amp; PHENOTYPE</a:t>
            </a:r>
          </a:p>
          <a:p>
            <a:pPr lvl="1"/>
            <a:endParaRPr lang="en-US" dirty="0"/>
          </a:p>
          <a:p>
            <a:r>
              <a:rPr lang="en-US" dirty="0" smtClean="0"/>
              <a:t>THE AIM IS TO BE ABLE TO PROGNOSTICATE</a:t>
            </a:r>
          </a:p>
          <a:p>
            <a:pPr lvl="1"/>
            <a:r>
              <a:rPr lang="en-US" dirty="0" smtClean="0"/>
              <a:t>WHERE WILL RELAPSE / PROGRESSION OCCUR</a:t>
            </a:r>
          </a:p>
          <a:p>
            <a:pPr lvl="1"/>
            <a:r>
              <a:rPr lang="en-US" dirty="0" smtClean="0"/>
              <a:t>WHAT IS THE NATURAL AND MODIFIABLE TEMPO OF THE DISEASE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THE OTHER AIM IS TO DETERMINE THE BEST TOOLS FOR TREATMENT</a:t>
            </a:r>
          </a:p>
          <a:p>
            <a:pPr lvl="1"/>
            <a:r>
              <a:rPr lang="en-US" dirty="0" smtClean="0"/>
              <a:t>TAILORING THERAPY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1569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Understand the disease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METASTATIC COLORECTAL CANCER</a:t>
            </a:r>
          </a:p>
          <a:p>
            <a:pPr marL="0" indent="0" algn="ctr">
              <a:buNone/>
            </a:pPr>
            <a:r>
              <a:rPr lang="en-US" dirty="0" smtClean="0"/>
              <a:t>CAN BE A CHRONIC DISEASE</a:t>
            </a:r>
          </a:p>
          <a:p>
            <a:pPr marL="0" indent="0" algn="ctr">
              <a:buNone/>
            </a:pPr>
            <a:r>
              <a:rPr lang="en-US" dirty="0" smtClean="0"/>
              <a:t> AND CAN BE CURED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0058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WHAT IS YOUR APPROACH TO TREATMENT?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THERE IS NO DOUBT THAT DIFFERENT ONCOLOGISTS HAVE DIFFERENT APPROACHES TO TREATMENT – SOME ARE CONSIDERED ‘AGGRESSIVE’ AND OTHERS ‘CONSERVATIVE’</a:t>
            </a:r>
          </a:p>
          <a:p>
            <a:endParaRPr lang="en-US" dirty="0" smtClean="0"/>
          </a:p>
          <a:p>
            <a:r>
              <a:rPr lang="en-US" dirty="0" smtClean="0"/>
              <a:t>ANOTHER PERSPECTIVE COULD BE ‘CREATIVE’ VERSUS ‘UNCREATIVE’</a:t>
            </a:r>
          </a:p>
          <a:p>
            <a:pPr lvl="1"/>
            <a:r>
              <a:rPr lang="en-US" dirty="0" smtClean="0"/>
              <a:t>HOW DO YOU USE THE EVIDENCE?</a:t>
            </a:r>
          </a:p>
          <a:p>
            <a:pPr lvl="1"/>
            <a:r>
              <a:rPr lang="en-US" dirty="0" smtClean="0"/>
              <a:t>DO YOU KNOW THE OLDER LITERATURE &amp; ALTERNATIVE AGENTS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5571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QUANTITY OF LIFE VERSUS QUALITY OF LIFE</a:t>
            </a:r>
          </a:p>
          <a:p>
            <a:endParaRPr lang="en-US" dirty="0"/>
          </a:p>
          <a:p>
            <a:r>
              <a:rPr lang="en-US" dirty="0" smtClean="0"/>
              <a:t>THE MEDIAN ISN’T THE MESSAGE</a:t>
            </a:r>
          </a:p>
          <a:p>
            <a:endParaRPr lang="en-US" dirty="0"/>
          </a:p>
          <a:p>
            <a:r>
              <a:rPr lang="en-US" dirty="0" smtClean="0"/>
              <a:t>IS THERE A LONG TAIL?</a:t>
            </a:r>
            <a:endParaRPr lang="en-US" dirty="0"/>
          </a:p>
        </p:txBody>
      </p:sp>
      <p:pic>
        <p:nvPicPr>
          <p:cNvPr id="5" name="Content Placeholder 4" descr="stephen jay  gould.jpg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3318" b="-23318"/>
          <a:stretch>
            <a:fillRect/>
          </a:stretch>
        </p:blipFill>
        <p:spPr/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IS YOUR APPROACH TO TREATMENT?</a:t>
            </a:r>
          </a:p>
        </p:txBody>
      </p:sp>
    </p:spTree>
    <p:extLst>
      <p:ext uri="{BB962C8B-B14F-4D97-AF65-F5344CB8AC3E}">
        <p14:creationId xmlns:p14="http://schemas.microsoft.com/office/powerpoint/2010/main" val="20298133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UNDERSTAND THE PATIENT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TAKE INTO CONSIDERATION THE MEDICAL FACTORS</a:t>
            </a:r>
          </a:p>
          <a:p>
            <a:pPr lvl="1"/>
            <a:r>
              <a:rPr lang="en-US" dirty="0" smtClean="0"/>
              <a:t>AGE</a:t>
            </a:r>
          </a:p>
          <a:p>
            <a:pPr lvl="1"/>
            <a:r>
              <a:rPr lang="en-US" dirty="0" smtClean="0"/>
              <a:t>COMORBIDITIES</a:t>
            </a:r>
          </a:p>
          <a:p>
            <a:pPr lvl="1"/>
            <a:r>
              <a:rPr lang="en-US" dirty="0" smtClean="0"/>
              <a:t>ORGAN DYSFUNCTION</a:t>
            </a:r>
          </a:p>
          <a:p>
            <a:pPr lvl="1"/>
            <a:endParaRPr lang="en-US" dirty="0"/>
          </a:p>
          <a:p>
            <a:r>
              <a:rPr lang="en-US" dirty="0" smtClean="0"/>
              <a:t>TAKE INTO CONSIDERATION THE PATIENT PREFERENCES</a:t>
            </a:r>
          </a:p>
          <a:p>
            <a:pPr lvl="1"/>
            <a:r>
              <a:rPr lang="en-US" dirty="0" smtClean="0"/>
              <a:t>SOME WANT AGGRESSIVE THERAPY TO GAIN TIME</a:t>
            </a:r>
          </a:p>
          <a:p>
            <a:pPr lvl="1"/>
            <a:r>
              <a:rPr lang="en-US" dirty="0" smtClean="0"/>
              <a:t>SOME WANT TO FOCUS ON QUALITY OF LIFE</a:t>
            </a:r>
          </a:p>
          <a:p>
            <a:pPr lvl="1"/>
            <a:r>
              <a:rPr lang="en-US" dirty="0" smtClean="0"/>
              <a:t>SOME HAVE SPECIFIC GOALS</a:t>
            </a:r>
          </a:p>
          <a:p>
            <a:pPr lvl="1"/>
            <a:r>
              <a:rPr lang="en-US" dirty="0" smtClean="0"/>
              <a:t>UNDERLYING BELIEFS ARE IMPORTANT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2437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SOME GUIDING PRINCIPLES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CONSIDER </a:t>
            </a:r>
            <a:r>
              <a:rPr lang="en-US" dirty="0" smtClean="0"/>
              <a:t>THE OVERALL APPROACH TO THE PROBLEM: WHAT IS THE TREATMENT INTENT?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UNDERTAKE (OR AIM TO UNDERTAKE) COMPLETE CYTOREDUCTION / RESECTION / ABLATION WHENEVER FEASIBLE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WITHIN EXPECTED PATIENT TOLERANCE USE THE MOST ACTIVE  THERAPY FOR PHARMACOLOGICAL DEBULKING</a:t>
            </a:r>
          </a:p>
          <a:p>
            <a:pPr marL="0" indent="0" algn="ctr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245488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Some guiding principles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WHERE </a:t>
            </a:r>
            <a:r>
              <a:rPr lang="en-US" dirty="0"/>
              <a:t>POSSIBLE TAILOR THE PHARMACOTHERAPY (PHARMACOGENETICS</a:t>
            </a:r>
            <a:r>
              <a:rPr lang="en-US" dirty="0" smtClean="0"/>
              <a:t>)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EXPLOIT THE HALLMARKS OF CANCER</a:t>
            </a: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USE MAINTENANCE THERAPY WHERE </a:t>
            </a:r>
            <a:r>
              <a:rPr lang="en-US" dirty="0" smtClean="0"/>
              <a:t>POSSIBLE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CONSIDER RE-CHALLENGE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4333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CAVEATS TO THE GUIDING PRINCIPLES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TAKE A TOXICITY SPARING APPROACH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AVOID BURNING BRIDGES TOO EARLY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3779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WHAT IS THE INTENT OF TREATMENT?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DETERMINING THE INTENT OF TREATMENT HELPS DETERMINE THE TREATMENT CHOICE</a:t>
            </a:r>
          </a:p>
          <a:p>
            <a:endParaRPr lang="en-US" dirty="0"/>
          </a:p>
          <a:p>
            <a:r>
              <a:rPr lang="en-US" dirty="0" smtClean="0"/>
              <a:t>E.G. YOUNG PERSON WITH BILOBAR LIVER METASTASES POTENTIALLY TREATABLE WITH 2-STAGE LIVER RESECTION WITH INTENT TO CURE</a:t>
            </a:r>
          </a:p>
          <a:p>
            <a:pPr lvl="1"/>
            <a:r>
              <a:rPr lang="en-US" dirty="0" smtClean="0"/>
              <a:t>USE MOST INTENSE REGIMEN E.G. FOLFOXIRI + BEVACIZUMAB</a:t>
            </a:r>
          </a:p>
          <a:p>
            <a:pPr lvl="1"/>
            <a:endParaRPr lang="en-US" dirty="0"/>
          </a:p>
          <a:p>
            <a:r>
              <a:rPr lang="en-US" dirty="0" smtClean="0"/>
              <a:t>C.W. ELDERLY PERSON WITH SAME DISEASE AND THE INTENT IS PALLIATION</a:t>
            </a:r>
          </a:p>
          <a:p>
            <a:pPr lvl="1"/>
            <a:r>
              <a:rPr lang="en-US" dirty="0" smtClean="0"/>
              <a:t>USE LESS INTENSE CHEMOTHERAPY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9444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UNDERTAKE RESECTION WHEN POSSIBLE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ALMOST REGARDLESS OF THE SITE OF METASTASIS SURGICAL THE 5 –YEAR SURVIVAL IS 25% IF R0 RESECTION IS ACHIEVED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1421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/>
          <p:cNvPicPr>
            <a:picLocks noGrp="1" noChangeAspect="1"/>
          </p:cNvPicPr>
          <p:nvPr>
            <p:ph sz="quarter" idx="14"/>
          </p:nvPr>
        </p:nvPicPr>
        <p:blipFill>
          <a:blip r:embed="rId2"/>
          <a:srcRect l="-3261" r="-3261"/>
          <a:stretch>
            <a:fillRect/>
          </a:stretch>
        </p:blipFill>
        <p:spPr/>
      </p:pic>
      <p:pic>
        <p:nvPicPr>
          <p:cNvPr id="7" name="Content Placeholder 6"/>
          <p:cNvPicPr>
            <a:picLocks noGrp="1" noChangeAspect="1"/>
          </p:cNvPicPr>
          <p:nvPr>
            <p:ph sz="quarter" idx="13"/>
          </p:nvPr>
        </p:nvPicPr>
        <p:blipFill>
          <a:blip r:embed="rId3"/>
          <a:srcRect t="-19039" b="-19039"/>
          <a:stretch>
            <a:fillRect/>
          </a:stretch>
        </p:blipFill>
        <p:spPr/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 </a:t>
            </a:r>
            <a:r>
              <a:rPr lang="en-US" dirty="0" err="1"/>
              <a:t>Clin</a:t>
            </a:r>
            <a:r>
              <a:rPr lang="en-US" dirty="0"/>
              <a:t> </a:t>
            </a:r>
            <a:r>
              <a:rPr lang="en-US" dirty="0" err="1"/>
              <a:t>Oncol</a:t>
            </a:r>
            <a:r>
              <a:rPr lang="en-US" dirty="0"/>
              <a:t>. </a:t>
            </a:r>
            <a:r>
              <a:rPr lang="en-US" dirty="0" smtClean="0"/>
              <a:t>2010; 28</a:t>
            </a:r>
            <a:r>
              <a:rPr lang="en-US" dirty="0"/>
              <a:t>(1):63-8.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r-FR" dirty="0"/>
              <a:t>J </a:t>
            </a:r>
            <a:r>
              <a:rPr lang="fr-FR" dirty="0" err="1"/>
              <a:t>Gastrointest</a:t>
            </a:r>
            <a:r>
              <a:rPr lang="fr-FR" dirty="0"/>
              <a:t> </a:t>
            </a:r>
            <a:r>
              <a:rPr lang="fr-FR" dirty="0" err="1"/>
              <a:t>Surg</a:t>
            </a:r>
            <a:r>
              <a:rPr lang="fr-FR" dirty="0"/>
              <a:t>. </a:t>
            </a:r>
            <a:r>
              <a:rPr lang="fr-FR" dirty="0" smtClean="0"/>
              <a:t>2013;17</a:t>
            </a:r>
            <a:r>
              <a:rPr lang="fr-FR" dirty="0"/>
              <a:t>(2):352-</a:t>
            </a:r>
            <a:r>
              <a:rPr lang="fr-FR" dirty="0" smtClean="0"/>
              <a:t>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8100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sz="quarter" idx="14"/>
          </p:nvPr>
        </p:nvPicPr>
        <p:blipFill>
          <a:blip r:embed="rId2"/>
          <a:srcRect l="-13118" r="-13118"/>
          <a:stretch>
            <a:fillRect/>
          </a:stretch>
        </p:blipFill>
        <p:spPr/>
      </p:pic>
      <p:pic>
        <p:nvPicPr>
          <p:cNvPr id="7" name="Content Placeholder 6"/>
          <p:cNvPicPr>
            <a:picLocks noGrp="1" noChangeAspect="1"/>
          </p:cNvPicPr>
          <p:nvPr>
            <p:ph sz="quarter" idx="13"/>
          </p:nvPr>
        </p:nvPicPr>
        <p:blipFill>
          <a:blip r:embed="rId3"/>
          <a:srcRect l="-100" r="-100"/>
          <a:stretch>
            <a:fillRect/>
          </a:stretch>
        </p:blipFill>
        <p:spPr/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Cancer</a:t>
            </a:r>
            <a:r>
              <a:rPr lang="tr-TR" dirty="0"/>
              <a:t>. </a:t>
            </a:r>
            <a:r>
              <a:rPr lang="tr-TR" dirty="0" smtClean="0"/>
              <a:t>2010;116</a:t>
            </a:r>
            <a:r>
              <a:rPr lang="tr-TR" dirty="0"/>
              <a:t>(9):2106-14.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Ann </a:t>
            </a:r>
            <a:r>
              <a:rPr lang="en-US" dirty="0" err="1" smtClean="0"/>
              <a:t>Surg</a:t>
            </a:r>
            <a:r>
              <a:rPr lang="en-US" dirty="0" smtClean="0"/>
              <a:t> </a:t>
            </a:r>
            <a:r>
              <a:rPr lang="en-US" dirty="0" err="1" smtClean="0"/>
              <a:t>Oncol</a:t>
            </a:r>
            <a:r>
              <a:rPr lang="en-US" dirty="0" smtClean="0"/>
              <a:t> 2011; 18: 1560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9998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/>
              <a:t>WITHIN EXPECTED PATIENT TOLERANCE USE THE MOST ACTIVE  THERAPY FOR PHARMACOLOGICAL </a:t>
            </a:r>
            <a:r>
              <a:rPr lang="en-US" sz="2800" dirty="0" smtClean="0"/>
              <a:t>DEBULKING</a:t>
            </a:r>
            <a:endParaRPr lang="en-US" sz="2800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 l="-51630" r="-51630"/>
          <a:stretch>
            <a:fillRect/>
          </a:stretch>
        </p:blipFill>
        <p:spPr/>
      </p:pic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3457757" y="6350942"/>
            <a:ext cx="2895600" cy="365125"/>
          </a:xfrm>
        </p:spPr>
        <p:txBody>
          <a:bodyPr/>
          <a:lstStyle/>
          <a:p>
            <a:r>
              <a:rPr lang="ro-RO" dirty="0" smtClean="0"/>
              <a:t>Lancet. 2000 Jul 29;356(9227):373-8.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2258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 t="-20130" b="-20130"/>
          <a:stretch>
            <a:fillRect/>
          </a:stretch>
        </p:blipFill>
        <p:spPr/>
      </p:pic>
      <p:pic>
        <p:nvPicPr>
          <p:cNvPr id="7" name="Content Placeholder 6"/>
          <p:cNvPicPr>
            <a:picLocks noGrp="1" noChangeAspect="1"/>
          </p:cNvPicPr>
          <p:nvPr>
            <p:ph sz="quarter" idx="14"/>
          </p:nvPr>
        </p:nvPicPr>
        <p:blipFill>
          <a:blip r:embed="rId3"/>
          <a:srcRect t="-17944" b="-17944"/>
          <a:stretch>
            <a:fillRect/>
          </a:stretch>
        </p:blipFill>
        <p:spPr/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WHERE POSSIBLE TAILOR THE PHARMACOTHERAPY (PHARMACOGENETICS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648712" y="6350942"/>
            <a:ext cx="2895600" cy="365125"/>
          </a:xfrm>
        </p:spPr>
        <p:txBody>
          <a:bodyPr/>
          <a:lstStyle/>
          <a:p>
            <a:r>
              <a:rPr lang="de-DE" dirty="0" err="1" smtClean="0"/>
              <a:t>Clin</a:t>
            </a:r>
            <a:r>
              <a:rPr lang="de-DE" dirty="0" smtClean="0"/>
              <a:t> </a:t>
            </a:r>
            <a:r>
              <a:rPr lang="de-DE" dirty="0" err="1" smtClean="0"/>
              <a:t>Cancer</a:t>
            </a:r>
            <a:r>
              <a:rPr lang="de-DE" dirty="0" smtClean="0"/>
              <a:t> Res. 2011;17(17):5783-92.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7653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hallmarks1.jp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326" r="-4326"/>
          <a:stretch>
            <a:fillRect/>
          </a:stretch>
        </p:blipFill>
        <p:spPr/>
      </p:pic>
      <p:pic>
        <p:nvPicPr>
          <p:cNvPr id="6" name="Content Placeholder 5" descr="hallmarks2.jpg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5130" b="-25130"/>
          <a:stretch>
            <a:fillRect/>
          </a:stretch>
        </p:blipFill>
        <p:spPr/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EXPLOIT THE HALLMARKS OF CANCER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3460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Exploit the hallmarks of cancer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By targeting more than one hallmark simultaneously one might achieve better results</a:t>
            </a:r>
          </a:p>
          <a:p>
            <a:endParaRPr lang="en-US" dirty="0"/>
          </a:p>
          <a:p>
            <a:r>
              <a:rPr lang="en-US" dirty="0" smtClean="0"/>
              <a:t>In particular there is the case that continuing treatment beyond progression may be advantageous for some of the hallmarks:</a:t>
            </a:r>
          </a:p>
          <a:p>
            <a:pPr lvl="1"/>
            <a:r>
              <a:rPr lang="en-US" dirty="0" err="1" smtClean="0"/>
              <a:t>Bevacizumab</a:t>
            </a:r>
            <a:r>
              <a:rPr lang="en-US" dirty="0" smtClean="0"/>
              <a:t> in colon cancer</a:t>
            </a:r>
          </a:p>
          <a:p>
            <a:pPr lvl="1"/>
            <a:r>
              <a:rPr lang="en-US" dirty="0" err="1" smtClean="0"/>
              <a:t>Trastuzumab</a:t>
            </a:r>
            <a:r>
              <a:rPr lang="en-US" dirty="0" smtClean="0"/>
              <a:t> in breast cancer</a:t>
            </a:r>
          </a:p>
          <a:p>
            <a:pPr lvl="1"/>
            <a:r>
              <a:rPr lang="en-US" dirty="0" smtClean="0"/>
              <a:t>Hormonal therapy</a:t>
            </a:r>
          </a:p>
          <a:p>
            <a:pPr lvl="1"/>
            <a:endParaRPr lang="en-US" dirty="0"/>
          </a:p>
          <a:p>
            <a:r>
              <a:rPr lang="en-US" dirty="0" smtClean="0"/>
              <a:t>In addition some combinations may reverse resistance e.g. </a:t>
            </a:r>
            <a:r>
              <a:rPr lang="en-US" dirty="0" err="1" smtClean="0"/>
              <a:t>cetuximab</a:t>
            </a:r>
            <a:r>
              <a:rPr lang="en-US" dirty="0" smtClean="0"/>
              <a:t> and </a:t>
            </a:r>
            <a:r>
              <a:rPr lang="en-US" smtClean="0"/>
              <a:t>irinotecan</a:t>
            </a: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513864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MAINTENANCE THERAPY WHERE </a:t>
            </a:r>
            <a:r>
              <a:rPr lang="en-US" dirty="0" smtClean="0"/>
              <a:t>POSSIBLE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 l="-32501" r="-32501"/>
          <a:stretch>
            <a:fillRect/>
          </a:stretch>
        </p:blipFill>
        <p:spPr>
          <a:xfrm>
            <a:off x="609600" y="1587871"/>
            <a:ext cx="7924800" cy="4114800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09800" y="6356350"/>
            <a:ext cx="2895600" cy="365125"/>
          </a:xfrm>
        </p:spPr>
        <p:txBody>
          <a:bodyPr/>
          <a:lstStyle/>
          <a:p>
            <a:r>
              <a:rPr lang="sk-SK" dirty="0" smtClean="0"/>
              <a:t>J Clin Oncol. 2007 Nov 20;25(33):5218-24.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7214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MAINTENANCE THERAPY WHERE POSSIBLE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Current evidence is mixed and there aren’t clear rules.</a:t>
            </a:r>
          </a:p>
          <a:p>
            <a:endParaRPr lang="en-US" dirty="0"/>
          </a:p>
          <a:p>
            <a:r>
              <a:rPr lang="en-US" dirty="0" smtClean="0"/>
              <a:t>Guidelines:</a:t>
            </a:r>
          </a:p>
          <a:p>
            <a:pPr lvl="1"/>
            <a:r>
              <a:rPr lang="en-US" dirty="0" err="1" smtClean="0"/>
              <a:t>Oxaliplatin</a:t>
            </a:r>
            <a:r>
              <a:rPr lang="en-US" dirty="0" smtClean="0"/>
              <a:t> re-introduction feasible and generally safe</a:t>
            </a:r>
          </a:p>
          <a:p>
            <a:pPr lvl="1"/>
            <a:r>
              <a:rPr lang="en-US" dirty="0" smtClean="0"/>
              <a:t>Maintenance probably translates in to small survival increment</a:t>
            </a:r>
          </a:p>
          <a:p>
            <a:pPr lvl="1"/>
            <a:r>
              <a:rPr lang="en-US" dirty="0" smtClean="0"/>
              <a:t>Treatment break probably translates into small QOL increment</a:t>
            </a:r>
          </a:p>
          <a:p>
            <a:pPr lvl="1"/>
            <a:r>
              <a:rPr lang="en-US" dirty="0" smtClean="0"/>
              <a:t>Time off chemotherapy generally short</a:t>
            </a:r>
          </a:p>
          <a:p>
            <a:pPr lvl="1"/>
            <a:r>
              <a:rPr lang="en-US" dirty="0" smtClean="0"/>
              <a:t>Use the prognostic factors relevant from the original presentation to guide choices</a:t>
            </a:r>
          </a:p>
          <a:p>
            <a:pPr lvl="1"/>
            <a:r>
              <a:rPr lang="en-US" dirty="0" smtClean="0"/>
              <a:t>Use patient preferences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268875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MAINTENANCE THERAPY WHERE POSSIBLE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If the cancer doesn’t progress, and the patient is well, the patient will live longer</a:t>
            </a:r>
          </a:p>
          <a:p>
            <a:endParaRPr lang="en-US" dirty="0"/>
          </a:p>
          <a:p>
            <a:r>
              <a:rPr lang="en-US" dirty="0" smtClean="0"/>
              <a:t>Currently the main strategy is maintenance chemotherapy +/- biological agent</a:t>
            </a:r>
          </a:p>
          <a:p>
            <a:endParaRPr lang="en-US" dirty="0"/>
          </a:p>
          <a:p>
            <a:r>
              <a:rPr lang="en-US" dirty="0" smtClean="0"/>
              <a:t>Future role for immunotherapy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9010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CONSIDER RE-</a:t>
            </a:r>
            <a:r>
              <a:rPr lang="en-US" dirty="0" smtClean="0"/>
              <a:t>CHALLENGE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We assume that a cancer is resistant to a therapeutic agent after prior progression</a:t>
            </a:r>
          </a:p>
          <a:p>
            <a:endParaRPr lang="en-US" dirty="0"/>
          </a:p>
          <a:p>
            <a:r>
              <a:rPr lang="en-US" dirty="0" smtClean="0"/>
              <a:t>In practice given the long time frames re-challenge is </a:t>
            </a:r>
            <a:r>
              <a:rPr lang="en-US" dirty="0" err="1" smtClean="0"/>
              <a:t>possble</a:t>
            </a:r>
            <a:endParaRPr lang="en-US" dirty="0" smtClean="0"/>
          </a:p>
          <a:p>
            <a:pPr lvl="1"/>
            <a:r>
              <a:rPr lang="en-US" dirty="0" err="1" smtClean="0"/>
              <a:t>Oxaliplatin</a:t>
            </a:r>
            <a:r>
              <a:rPr lang="en-US" dirty="0" smtClean="0"/>
              <a:t> both in post-adjuvant and protracted treatment </a:t>
            </a:r>
            <a:r>
              <a:rPr lang="en-US" dirty="0" err="1" smtClean="0"/>
              <a:t>setttings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6278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Caveat: take a toxicity sparing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One of the problems is cumulative toxicity, particularly with </a:t>
            </a:r>
            <a:r>
              <a:rPr lang="en-US" dirty="0" err="1" smtClean="0"/>
              <a:t>oxaliplatin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There has been historical trend to use </a:t>
            </a:r>
            <a:r>
              <a:rPr lang="en-US" dirty="0" err="1" smtClean="0"/>
              <a:t>oxaliplatin</a:t>
            </a:r>
            <a:r>
              <a:rPr lang="en-US" dirty="0"/>
              <a:t> </a:t>
            </a:r>
            <a:r>
              <a:rPr lang="en-US" dirty="0" smtClean="0"/>
              <a:t>in first-line rather than </a:t>
            </a:r>
            <a:r>
              <a:rPr lang="en-US" dirty="0" err="1" smtClean="0"/>
              <a:t>irinotecan</a:t>
            </a:r>
            <a:r>
              <a:rPr lang="en-US" dirty="0" smtClean="0"/>
              <a:t> but it may be better to do in reverse</a:t>
            </a:r>
          </a:p>
          <a:p>
            <a:endParaRPr lang="en-US" dirty="0"/>
          </a:p>
          <a:p>
            <a:r>
              <a:rPr lang="en-US" dirty="0" smtClean="0"/>
              <a:t>Paradoxically some of the combinations (FOLFIRI </a:t>
            </a:r>
            <a:r>
              <a:rPr lang="en-US" dirty="0" err="1" smtClean="0"/>
              <a:t>vs</a:t>
            </a:r>
            <a:r>
              <a:rPr lang="en-US" dirty="0" smtClean="0"/>
              <a:t> </a:t>
            </a:r>
            <a:r>
              <a:rPr lang="en-US" dirty="0" err="1" smtClean="0"/>
              <a:t>irinotecan</a:t>
            </a:r>
            <a:r>
              <a:rPr lang="en-US" dirty="0" smtClean="0"/>
              <a:t>) might have more </a:t>
            </a:r>
            <a:r>
              <a:rPr lang="en-US" dirty="0" err="1" smtClean="0"/>
              <a:t>favourable</a:t>
            </a:r>
            <a:r>
              <a:rPr lang="en-US" dirty="0" smtClean="0"/>
              <a:t> profile</a:t>
            </a:r>
          </a:p>
        </p:txBody>
      </p:sp>
    </p:spTree>
    <p:extLst>
      <p:ext uri="{BB962C8B-B14F-4D97-AF65-F5344CB8AC3E}">
        <p14:creationId xmlns:p14="http://schemas.microsoft.com/office/powerpoint/2010/main" val="4433488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Caveat: avoid burning bridges too early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 l="-20696" r="-20696"/>
          <a:stretch>
            <a:fillRect/>
          </a:stretch>
        </p:blipFill>
        <p:spPr/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18043" y="6356350"/>
            <a:ext cx="2895600" cy="365125"/>
          </a:xfrm>
        </p:spPr>
        <p:txBody>
          <a:bodyPr/>
          <a:lstStyle/>
          <a:p>
            <a:r>
              <a:rPr lang="ro-RO" dirty="0" smtClean="0"/>
              <a:t>Lancet. 2007 Jul 14;370(9582):135-42.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3569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SUMMARISING THE STRATEGY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USE ALL OF THE AVAILABLE TOOLS (TACTICS)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BUT TAILOR THEIR USE TO THE INTENT OF THE TREATMENT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WITH THE OVERALL STRATEGY OF PROVIDING THE LONGEST DURATION OF LIFE WITH THE BEST POSSIBLE QUALITY OF LIFE AND THE LEAST AMOUNT OF TOXICITY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00503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“many </a:t>
            </a:r>
            <a:r>
              <a:rPr lang="en-US" dirty="0"/>
              <a:t>calculations lead to victory, and few calculations to </a:t>
            </a:r>
            <a:r>
              <a:rPr lang="en-US" dirty="0" smtClean="0"/>
              <a:t>defeat”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Sun Tzu, </a:t>
            </a:r>
            <a:r>
              <a:rPr lang="en-US" i="1" dirty="0" smtClean="0"/>
              <a:t>The Art of War</a:t>
            </a:r>
            <a:endParaRPr lang="en-US" dirty="0"/>
          </a:p>
        </p:txBody>
      </p:sp>
      <p:pic>
        <p:nvPicPr>
          <p:cNvPr id="6" name="Picture 5" descr="haracters-in-ukiyo-e-style-0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267" y="505489"/>
            <a:ext cx="3110588" cy="4141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209937"/>
      </p:ext>
    </p:extLst>
  </p:cSld>
  <p:clrMapOvr>
    <a:masterClrMapping/>
  </p:clrMapOvr>
</p:sld>
</file>

<file path=ppt/theme/theme1.xml><?xml version="1.0" encoding="utf-8"?>
<a:theme xmlns:a="http://schemas.openxmlformats.org/drawingml/2006/main" name="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Horizon.thmx</Template>
  <TotalTime>2931</TotalTime>
  <Words>1160</Words>
  <Application>Microsoft Macintosh PowerPoint</Application>
  <PresentationFormat>On-screen Show (4:3)</PresentationFormat>
  <Paragraphs>187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Horizon</vt:lpstr>
      <vt:lpstr>Treatment strategies to maximise patient benefit in metastatic colorectal cancer</vt:lpstr>
      <vt:lpstr>Case discussion</vt:lpstr>
      <vt:lpstr>Case discussion</vt:lpstr>
      <vt:lpstr>CASE DISCUSSION</vt:lpstr>
      <vt:lpstr>Case discussion</vt:lpstr>
      <vt:lpstr>PowerPoint Presentation</vt:lpstr>
      <vt:lpstr>PowerPoint Presentation</vt:lpstr>
      <vt:lpstr>Treatment strategies to maximise patient benefit in metastatic colorectal cancer</vt:lpstr>
      <vt:lpstr>objectives</vt:lpstr>
      <vt:lpstr>THE ART OF war against metastatic Colorectal cancer</vt:lpstr>
      <vt:lpstr>“Strategy without tactics is the slowest route to victory. Tactics without strategy is the noise before defeat”</vt:lpstr>
      <vt:lpstr>“If ignorant both of your enemy and yourself, you are certain to be in peril”</vt:lpstr>
      <vt:lpstr>understand</vt:lpstr>
      <vt:lpstr>Understand the disease</vt:lpstr>
      <vt:lpstr>Understand the disease</vt:lpstr>
      <vt:lpstr>WHAT IS YOUR APPROACH TO TREATMENT?</vt:lpstr>
      <vt:lpstr>WHAT IS YOUR APPROACH TO TREATMENT?</vt:lpstr>
      <vt:lpstr>UNDERSTAND THE PATIENT</vt:lpstr>
      <vt:lpstr>SOME GUIDING PRINCIPLES</vt:lpstr>
      <vt:lpstr>Some guiding principles</vt:lpstr>
      <vt:lpstr>CAVEATS TO THE GUIDING PRINCIPLES</vt:lpstr>
      <vt:lpstr>WHAT IS THE INTENT OF TREATMENT?</vt:lpstr>
      <vt:lpstr>UNDERTAKE RESECTION WHEN POSSIBLE</vt:lpstr>
      <vt:lpstr>PowerPoint Presentation</vt:lpstr>
      <vt:lpstr>PowerPoint Presentation</vt:lpstr>
      <vt:lpstr>WITHIN EXPECTED PATIENT TOLERANCE USE THE MOST ACTIVE  THERAPY FOR PHARMACOLOGICAL DEBULKING</vt:lpstr>
      <vt:lpstr>WHERE POSSIBLE TAILOR THE PHARMACOTHERAPY (PHARMACOGENETICS)</vt:lpstr>
      <vt:lpstr>EXPLOIT THE HALLMARKS OF CANCER</vt:lpstr>
      <vt:lpstr>Exploit the hallmarks of cancer</vt:lpstr>
      <vt:lpstr>USE MAINTENANCE THERAPY WHERE POSSIBLE</vt:lpstr>
      <vt:lpstr>USE MAINTENANCE THERAPY WHERE POSSIBLE</vt:lpstr>
      <vt:lpstr>USE MAINTENANCE THERAPY WHERE POSSIBLE</vt:lpstr>
      <vt:lpstr>CONSIDER RE-CHALLENGE</vt:lpstr>
      <vt:lpstr>Caveat: take a toxicity sparing approach</vt:lpstr>
      <vt:lpstr>Caveat: avoid burning bridges too early</vt:lpstr>
      <vt:lpstr>SUMMARISING THE STRATEGY</vt:lpstr>
      <vt:lpstr>“many calculations lead to victory, and few calculations to defeat”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winston liauw</dc:creator>
  <cp:lastModifiedBy>winston liauw</cp:lastModifiedBy>
  <cp:revision>28</cp:revision>
  <dcterms:created xsi:type="dcterms:W3CDTF">2013-09-04T21:30:12Z</dcterms:created>
  <dcterms:modified xsi:type="dcterms:W3CDTF">2013-09-06T23:38:31Z</dcterms:modified>
</cp:coreProperties>
</file>